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95" r:id="rId2"/>
    <p:sldId id="256" r:id="rId3"/>
    <p:sldId id="312" r:id="rId4"/>
    <p:sldId id="313" r:id="rId5"/>
    <p:sldId id="333" r:id="rId6"/>
    <p:sldId id="332" r:id="rId7"/>
    <p:sldId id="331" r:id="rId8"/>
    <p:sldId id="330" r:id="rId9"/>
    <p:sldId id="337" r:id="rId10"/>
    <p:sldId id="335" r:id="rId11"/>
    <p:sldId id="336" r:id="rId12"/>
    <p:sldId id="334" r:id="rId13"/>
    <p:sldId id="329" r:id="rId14"/>
    <p:sldId id="328" r:id="rId15"/>
    <p:sldId id="327" r:id="rId16"/>
    <p:sldId id="326" r:id="rId17"/>
    <p:sldId id="338" r:id="rId18"/>
    <p:sldId id="325" r:id="rId19"/>
    <p:sldId id="324" r:id="rId20"/>
    <p:sldId id="323" r:id="rId21"/>
    <p:sldId id="339" r:id="rId22"/>
    <p:sldId id="321" r:id="rId23"/>
    <p:sldId id="320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0FA4D-0D8D-4859-8F10-0EE46E207174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69285-17BE-40C0-AC7B-B1C9E16400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20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19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6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93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223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85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32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68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867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34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29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66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74A28-6712-43C8-8674-984F5DAF577F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8F240-E2DA-4713-9E0E-1B41B54D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151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19288" y="1341831"/>
            <a:ext cx="7772400" cy="1470025"/>
          </a:xfrm>
        </p:spPr>
        <p:txBody>
          <a:bodyPr anchor="ctr">
            <a:normAutofit/>
          </a:bodyPr>
          <a:lstStyle/>
          <a:p>
            <a:r>
              <a:rPr lang="ru-RU" altLang="ru-RU" sz="4400" b="1" dirty="0"/>
              <a:t>ПОНЯТИЕ ИНФОРМАЦИОННОЙ ТЕХНОЛОГИИ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19288" y="4005263"/>
            <a:ext cx="8280400" cy="1441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3200" dirty="0"/>
              <a:t>Дисциплина </a:t>
            </a:r>
            <a:br>
              <a:rPr lang="ru-RU" altLang="ru-RU" sz="3200" dirty="0"/>
            </a:br>
            <a:r>
              <a:rPr lang="ru-RU" altLang="ru-RU" sz="3200" dirty="0"/>
              <a:t> «</a:t>
            </a:r>
            <a:r>
              <a:rPr lang="ru-RU" altLang="ru-RU" sz="3600" dirty="0"/>
              <a:t>Введение в специальность»</a:t>
            </a:r>
            <a:r>
              <a:rPr lang="ru-RU" altLang="ru-RU" sz="3200" dirty="0"/>
              <a:t> </a:t>
            </a:r>
            <a:br>
              <a:rPr lang="ru-RU" altLang="ru-RU" sz="3200" dirty="0"/>
            </a:br>
            <a:r>
              <a:rPr lang="ru-RU" altLang="ru-RU" sz="3200" dirty="0"/>
              <a:t>Лекция </a:t>
            </a:r>
            <a:r>
              <a:rPr lang="ru-RU" altLang="ru-RU" sz="3200" dirty="0" smtClean="0"/>
              <a:t>4</a:t>
            </a:r>
            <a:endParaRPr lang="ru-RU" altLang="ru-RU" sz="3200" dirty="0"/>
          </a:p>
        </p:txBody>
      </p:sp>
    </p:spTree>
    <p:extLst>
      <p:ext uri="{BB962C8B-B14F-4D97-AF65-F5344CB8AC3E}">
        <p14:creationId xmlns:p14="http://schemas.microsoft.com/office/powerpoint/2010/main" val="40837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2494" y="1369492"/>
            <a:ext cx="1136511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marR="21590" indent="450215" algn="just">
              <a:spcAft>
                <a:spcPts val="0"/>
              </a:spcAft>
            </a:pPr>
            <a:r>
              <a:rPr lang="ru-RU" sz="3200" b="1" i="1" spc="6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Информационная система </a:t>
            </a:r>
            <a:r>
              <a:rPr lang="ru-RU" sz="3200" spc="6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представляет собой человеко-</a:t>
            </a:r>
            <a:r>
              <a:rPr lang="ru-RU" sz="3200" spc="3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компьютерную систему обработки информации. Информационная </a:t>
            </a:r>
            <a:r>
              <a:rPr lang="ru-RU" sz="3200" spc="-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система является средой, составляющими элементами которой явля</a:t>
            </a:r>
            <a:r>
              <a:rPr lang="ru-RU" sz="3200" spc="-2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ется компьютеры, компьютерные сети, программные продукты, базы </a:t>
            </a:r>
            <a:r>
              <a:rPr lang="ru-RU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данных, люди, различного рода технические и программные средства, </a:t>
            </a:r>
            <a:r>
              <a:rPr lang="ru-RU" sz="3200" spc="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связи и т.д. Основная цель информационной системы - организация хра</a:t>
            </a:r>
            <a:r>
              <a:rPr lang="ru-RU" sz="3200" spc="3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нения и передачи информации.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29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3440" y="1182067"/>
            <a:ext cx="1131984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marR="21590" indent="450215" algn="just">
              <a:spcAft>
                <a:spcPts val="0"/>
              </a:spcAft>
            </a:pPr>
            <a:r>
              <a:rPr lang="ru-RU" sz="3200" b="1" i="1" spc="15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Информационная технология</a:t>
            </a:r>
            <a:r>
              <a:rPr lang="ru-RU" sz="3200" spc="15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spc="15" dirty="0">
                <a:solidFill>
                  <a:srgbClr val="000000"/>
                </a:solidFill>
                <a:ea typeface="Times New Roman" panose="02020603050405020304" pitchFamily="18" charset="0"/>
              </a:rPr>
              <a:t>- совокупность четко определенных целенаправленных действий персонала по переработке информации на компьютере</a:t>
            </a:r>
            <a:r>
              <a:rPr lang="ru-RU" sz="3200" spc="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</a:p>
          <a:p>
            <a:pPr marL="39370" marR="21590" indent="450215" algn="just">
              <a:spcAft>
                <a:spcPts val="0"/>
              </a:spcAft>
            </a:pPr>
            <a:endParaRPr lang="ru-RU" sz="3200" dirty="0">
              <a:ea typeface="Times New Roman" panose="02020603050405020304" pitchFamily="18" charset="0"/>
            </a:endParaRPr>
          </a:p>
          <a:p>
            <a:pPr marL="39370" marR="21590" indent="450215" algn="just">
              <a:spcAft>
                <a:spcPts val="0"/>
              </a:spcAft>
            </a:pPr>
            <a:r>
              <a:rPr lang="ru-RU" sz="3200" b="1" i="1" spc="15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Информационная система</a:t>
            </a:r>
            <a:r>
              <a:rPr lang="ru-RU" sz="3200" spc="15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spc="15" dirty="0">
                <a:solidFill>
                  <a:srgbClr val="000000"/>
                </a:solidFill>
                <a:ea typeface="Times New Roman" panose="02020603050405020304" pitchFamily="18" charset="0"/>
              </a:rPr>
              <a:t>- человеко-компьютерная система для поддержки принятия решений и производства информационных продуктов, использующая компьютерную информационную технологию.</a:t>
            </a:r>
            <a:endParaRPr lang="ru-RU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55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0860" y="2048020"/>
            <a:ext cx="10755517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3600" b="1" dirty="0" smtClean="0"/>
          </a:p>
          <a:p>
            <a:pPr>
              <a:spcBef>
                <a:spcPct val="50000"/>
              </a:spcBef>
            </a:pPr>
            <a:r>
              <a:rPr lang="ru-RU" altLang="ru-RU" sz="3600" dirty="0" smtClean="0"/>
              <a:t>2. Этапы </a:t>
            </a:r>
            <a:r>
              <a:rPr lang="ru-RU" altLang="ru-RU" sz="3600" dirty="0"/>
              <a:t>развития информационных технологий</a:t>
            </a:r>
            <a:r>
              <a:rPr lang="ru-RU" altLang="ru-RU" sz="3600" dirty="0" smtClean="0"/>
              <a:t>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sz="3600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3980213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3275" y="739408"/>
            <a:ext cx="108671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18415" indent="450215" algn="just">
              <a:spcAft>
                <a:spcPts val="0"/>
              </a:spcAft>
            </a:pPr>
            <a:r>
              <a:rPr lang="ru-RU" sz="3200" b="1" i="1" spc="-5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По признаку - вид задач и процессов обработки информации</a:t>
            </a:r>
            <a:r>
              <a:rPr lang="ru-RU" sz="3200" spc="-5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spc="-5" dirty="0">
                <a:solidFill>
                  <a:srgbClr val="000000"/>
                </a:solidFill>
                <a:ea typeface="Times New Roman" panose="02020603050405020304" pitchFamily="18" charset="0"/>
              </a:rPr>
              <a:t>- </a:t>
            </a:r>
            <a:r>
              <a:rPr lang="ru-RU" sz="3200" spc="-40" dirty="0">
                <a:solidFill>
                  <a:srgbClr val="000000"/>
                </a:solidFill>
                <a:ea typeface="Times New Roman" panose="02020603050405020304" pitchFamily="18" charset="0"/>
              </a:rPr>
              <a:t>выделяются два этапа:</a:t>
            </a:r>
            <a:endParaRPr lang="ru-RU" sz="3200" dirty="0">
              <a:ea typeface="Times New Roman" panose="02020603050405020304" pitchFamily="18" charset="0"/>
            </a:endParaRPr>
          </a:p>
          <a:p>
            <a:pPr marL="3175" marR="12065" indent="450215" algn="just">
              <a:spcAft>
                <a:spcPts val="0"/>
              </a:spcAft>
            </a:pPr>
            <a:r>
              <a:rPr lang="ru-RU" sz="32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1-й этап (60 - 70-е гг.) - обработка данных в вычислительных </a:t>
            </a:r>
            <a:r>
              <a:rPr lang="ru-RU" sz="3200" spc="35" dirty="0">
                <a:solidFill>
                  <a:srgbClr val="000000"/>
                </a:solidFill>
                <a:ea typeface="Times New Roman" panose="02020603050405020304" pitchFamily="18" charset="0"/>
              </a:rPr>
              <a:t>центрах в режиме коллективного пользования. Основным </a:t>
            </a:r>
            <a:r>
              <a:rPr lang="ru-RU" sz="3200" spc="25" dirty="0">
                <a:solidFill>
                  <a:srgbClr val="000000"/>
                </a:solidFill>
                <a:ea typeface="Times New Roman" panose="02020603050405020304" pitchFamily="18" charset="0"/>
              </a:rPr>
              <a:t>направлением развития информационной технологии являлась </a:t>
            </a:r>
            <a:r>
              <a:rPr lang="ru-RU" sz="3200" spc="-30" dirty="0">
                <a:solidFill>
                  <a:srgbClr val="000000"/>
                </a:solidFill>
                <a:ea typeface="Times New Roman" panose="02020603050405020304" pitchFamily="18" charset="0"/>
              </a:rPr>
              <a:t>автоматизация операционных рутинных действий человека.</a:t>
            </a:r>
            <a:endParaRPr lang="ru-RU" sz="3200" dirty="0">
              <a:ea typeface="Times New Roman" panose="02020603050405020304" pitchFamily="18" charset="0"/>
            </a:endParaRPr>
          </a:p>
          <a:p>
            <a:pPr marL="3175" marR="30480" indent="450215" algn="just">
              <a:spcAft>
                <a:spcPts val="0"/>
              </a:spcAft>
            </a:pPr>
            <a:r>
              <a:rPr lang="ru-RU" sz="3200" spc="-5" dirty="0">
                <a:solidFill>
                  <a:srgbClr val="000000"/>
                </a:solidFill>
                <a:ea typeface="Times New Roman" panose="02020603050405020304" pitchFamily="18" charset="0"/>
              </a:rPr>
              <a:t>2-й этап (с 80-х гг.) - создание информационных технологий, </a:t>
            </a:r>
            <a:r>
              <a:rPr lang="ru-RU" sz="32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направленных на решение стратегических задач.</a:t>
            </a:r>
            <a:endParaRPr lang="ru-RU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451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5868" y="407406"/>
            <a:ext cx="109124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18415" indent="450215" algn="just">
              <a:spcAft>
                <a:spcPts val="0"/>
              </a:spcAft>
            </a:pPr>
            <a:r>
              <a:rPr lang="ru-RU" sz="2800" b="1" i="1" spc="-6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По признаку - проблемы, стоящие на пути информатизации общества</a:t>
            </a:r>
            <a:r>
              <a:rPr lang="ru-RU" sz="2800" spc="-6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2800" spc="-40" dirty="0">
                <a:solidFill>
                  <a:srgbClr val="000000"/>
                </a:solidFill>
                <a:ea typeface="Times New Roman" panose="02020603050405020304" pitchFamily="18" charset="0"/>
              </a:rPr>
              <a:t>- выделяются четыре этапа:</a:t>
            </a:r>
            <a:endParaRPr lang="ru-RU" sz="2800" dirty="0">
              <a:ea typeface="Times New Roman" panose="02020603050405020304" pitchFamily="18" charset="0"/>
            </a:endParaRPr>
          </a:p>
          <a:p>
            <a:pPr marR="15240" indent="450215" algn="just">
              <a:spcAft>
                <a:spcPts val="0"/>
              </a:spcAft>
            </a:pP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1-й этап (до конца 60-х гг.) характеризуется проблемой обработки больших объемов данных в условиях ограниченных возможностей аппаратных средств.</a:t>
            </a:r>
            <a:endParaRPr lang="ru-RU" sz="2800" dirty="0">
              <a:ea typeface="Times New Roman" panose="02020603050405020304" pitchFamily="18" charset="0"/>
            </a:endParaRPr>
          </a:p>
          <a:p>
            <a:pPr marR="15240" indent="450215" algn="just">
              <a:spcAft>
                <a:spcPts val="0"/>
              </a:spcAft>
            </a:pP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2-й этап (до конца 70-х гг.) связывается с распространением ЭВМ серии IBM/360. </a:t>
            </a:r>
            <a:endParaRPr lang="ru-RU" sz="2800" spc="-15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R="15240" indent="450215" algn="just">
              <a:spcAft>
                <a:spcPts val="0"/>
              </a:spcAft>
            </a:pPr>
            <a:r>
              <a:rPr lang="ru-RU" sz="2800" spc="-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3-й </a:t>
            </a:r>
            <a:r>
              <a:rPr lang="ru-RU" sz="2800" spc="-50" dirty="0">
                <a:solidFill>
                  <a:srgbClr val="000000"/>
                </a:solidFill>
                <a:ea typeface="Times New Roman" panose="02020603050405020304" pitchFamily="18" charset="0"/>
              </a:rPr>
              <a:t>этап (с начала 80-х гг.) - компьютер становится инструментом </a:t>
            </a: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непрофессионального пользователя, а информационные системы - </a:t>
            </a:r>
            <a:r>
              <a:rPr lang="ru-RU" sz="2800" spc="-35" dirty="0">
                <a:solidFill>
                  <a:srgbClr val="000000"/>
                </a:solidFill>
                <a:ea typeface="Times New Roman" panose="02020603050405020304" pitchFamily="18" charset="0"/>
              </a:rPr>
              <a:t>средством поддержки принятия его решений. </a:t>
            </a:r>
            <a:endParaRPr lang="ru-RU" sz="2800" spc="-35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R="15240" indent="450215" algn="just">
              <a:spcAft>
                <a:spcPts val="0"/>
              </a:spcAft>
            </a:pPr>
            <a:r>
              <a:rPr lang="ru-RU" sz="2800" spc="-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4-й </a:t>
            </a:r>
            <a:r>
              <a:rPr lang="ru-RU" sz="2800" spc="-50" dirty="0">
                <a:solidFill>
                  <a:srgbClr val="000000"/>
                </a:solidFill>
                <a:ea typeface="Times New Roman" panose="02020603050405020304" pitchFamily="18" charset="0"/>
              </a:rPr>
              <a:t>этап (с начала 90-х гг.)  создание современной технологии </a:t>
            </a:r>
            <a:r>
              <a:rPr lang="ru-RU" sz="2800" spc="-50" dirty="0" err="1">
                <a:solidFill>
                  <a:srgbClr val="000000"/>
                </a:solidFill>
                <a:ea typeface="Times New Roman" panose="02020603050405020304" pitchFamily="18" charset="0"/>
              </a:rPr>
              <a:t>межорганизационных</a:t>
            </a:r>
            <a:r>
              <a:rPr lang="ru-RU" sz="2800" spc="-50" dirty="0">
                <a:solidFill>
                  <a:srgbClr val="000000"/>
                </a:solidFill>
                <a:ea typeface="Times New Roman" panose="02020603050405020304" pitchFamily="18" charset="0"/>
              </a:rPr>
              <a:t> связей и информационных систем. Проблемы того этапа весьма многочисленны.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65248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818" y="402879"/>
            <a:ext cx="1157938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4605" indent="450215" algn="just">
              <a:spcAft>
                <a:spcPts val="0"/>
              </a:spcAft>
            </a:pPr>
            <a:r>
              <a:rPr lang="ru-RU" sz="3200" b="1" i="1" spc="-5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По признаку - преимущество,</a:t>
            </a:r>
            <a:r>
              <a:rPr lang="ru-RU" sz="3200" spc="-5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b="1" i="1" spc="-5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которое приносит компьютерная технология</a:t>
            </a:r>
            <a:r>
              <a:rPr lang="ru-RU" sz="3200" spc="-5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spc="-50" dirty="0">
                <a:solidFill>
                  <a:srgbClr val="000000"/>
                </a:solidFill>
                <a:ea typeface="Times New Roman" panose="02020603050405020304" pitchFamily="18" charset="0"/>
              </a:rPr>
              <a:t>выделяются три этапа:</a:t>
            </a:r>
            <a:endParaRPr lang="ru-RU" sz="3200" dirty="0"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1-й этап (с начала 60-х гг.) характеризуется </a:t>
            </a:r>
            <a:r>
              <a:rPr lang="ru-RU" sz="32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32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эффективной обработкой информации при выполнении рутинных операций с ориентацией на централизованное коллективное использование ресурсов вычислительных центров. </a:t>
            </a:r>
            <a:endParaRPr lang="ru-RU" sz="3200" spc="-15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2-й </a:t>
            </a:r>
            <a:r>
              <a:rPr lang="ru-RU" sz="32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этап (с середины 70-х гг.) связан с появлением персональных компьютеров. </a:t>
            </a:r>
            <a:endParaRPr lang="ru-RU" sz="3200" spc="-15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3-й </a:t>
            </a:r>
            <a:r>
              <a:rPr lang="ru-RU" sz="32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этап (с начала 90-х гг.) связан с понятием анализа стратегических преимуществ в бизнесе и основан на достижениях телекоммуникационной технологии распределенной обработки информации. </a:t>
            </a:r>
            <a:endParaRPr lang="ru-RU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604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796" y="1141790"/>
            <a:ext cx="104386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655" marR="3175" indent="450215" algn="just">
              <a:spcAft>
                <a:spcPts val="0"/>
              </a:spcAft>
            </a:pPr>
            <a:r>
              <a:rPr lang="ru-RU" sz="2800" b="1" i="1" spc="-15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По признаку - виды инструментария технологии </a:t>
            </a: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- выделяются пять этапов:</a:t>
            </a:r>
            <a:endParaRPr lang="ru-RU" sz="2800" dirty="0">
              <a:ea typeface="Times New Roman" panose="02020603050405020304" pitchFamily="18" charset="0"/>
            </a:endParaRPr>
          </a:p>
          <a:p>
            <a:pPr marR="15240" indent="450215" algn="just">
              <a:spcAft>
                <a:spcPts val="0"/>
              </a:spcAft>
            </a:pP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1-й этап (до второй половины XIX в.) - "ручная" информационная </a:t>
            </a:r>
            <a:r>
              <a:rPr lang="ru-RU" sz="28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технология.</a:t>
            </a:r>
          </a:p>
          <a:p>
            <a:pPr marR="15240" indent="450215" algn="just">
              <a:spcAft>
                <a:spcPts val="0"/>
              </a:spcAft>
            </a:pPr>
            <a:r>
              <a:rPr lang="ru-RU" sz="28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2-й  </a:t>
            </a: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этап (с  конца XIX в.)  - "механическая" </a:t>
            </a:r>
            <a:r>
              <a:rPr lang="ru-RU" sz="28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технология.</a:t>
            </a:r>
          </a:p>
          <a:p>
            <a:pPr marR="15240" indent="450215" algn="just">
              <a:spcAft>
                <a:spcPts val="0"/>
              </a:spcAft>
            </a:pPr>
            <a:r>
              <a:rPr lang="ru-RU" sz="28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3-й </a:t>
            </a: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этап (40 - 60-е гг. XX в.) - "электрическая" </a:t>
            </a:r>
            <a:r>
              <a:rPr lang="ru-RU" sz="28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технология. </a:t>
            </a:r>
          </a:p>
          <a:p>
            <a:pPr marR="15240" indent="450215" algn="just">
              <a:spcAft>
                <a:spcPts val="0"/>
              </a:spcAft>
            </a:pPr>
            <a:r>
              <a:rPr lang="ru-RU" sz="28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4-й </a:t>
            </a: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этап (с начала 70-х гг.) - "электронная" </a:t>
            </a:r>
            <a:r>
              <a:rPr lang="ru-RU" sz="28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технология. </a:t>
            </a:r>
          </a:p>
          <a:p>
            <a:pPr marR="15240" indent="450215" algn="just">
              <a:spcAft>
                <a:spcPts val="0"/>
              </a:spcAft>
            </a:pPr>
            <a:r>
              <a:rPr lang="ru-RU" sz="28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5-й </a:t>
            </a: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этап (с середины 80-х гг.) - "компьютерная" ("новая") </a:t>
            </a:r>
            <a:r>
              <a:rPr lang="ru-RU" sz="2800" spc="-1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технология</a:t>
            </a:r>
            <a:r>
              <a:rPr lang="ru-RU" sz="28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261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5759" y="2926207"/>
            <a:ext cx="10755517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dirty="0" smtClean="0"/>
              <a:t>3.</a:t>
            </a:r>
            <a:r>
              <a:rPr lang="ru-RU" altLang="ru-RU" sz="3600" b="1" dirty="0" smtClean="0"/>
              <a:t> </a:t>
            </a:r>
            <a:r>
              <a:rPr lang="ru-RU" altLang="ru-RU" sz="3600" dirty="0" smtClean="0"/>
              <a:t>Особенности </a:t>
            </a:r>
            <a:r>
              <a:rPr lang="ru-RU" altLang="ru-RU" sz="3600" dirty="0"/>
              <a:t>новых информационных </a:t>
            </a:r>
            <a:r>
              <a:rPr lang="ru-RU" altLang="ru-RU" sz="3600" dirty="0" smtClean="0"/>
              <a:t>технологий.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sz="3600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2673949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816" y="1550561"/>
            <a:ext cx="112474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Новая информационная технология </a:t>
            </a:r>
            <a:r>
              <a:rPr lang="ru-RU" sz="3200" b="1" i="1" dirty="0">
                <a:solidFill>
                  <a:srgbClr val="000000"/>
                </a:solidFill>
                <a:ea typeface="Times New Roman" panose="02020603050405020304" pitchFamily="18" charset="0"/>
              </a:rPr>
              <a:t>- </a:t>
            </a:r>
            <a:r>
              <a:rPr lang="ru-RU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информационная </a:t>
            </a:r>
            <a:r>
              <a:rPr lang="ru-RU" sz="3200" spc="-25" dirty="0">
                <a:solidFill>
                  <a:srgbClr val="000000"/>
                </a:solidFill>
                <a:ea typeface="Times New Roman" panose="02020603050405020304" pitchFamily="18" charset="0"/>
              </a:rPr>
              <a:t>технология с "дружественным" интерфейсом работы пользователя, </a:t>
            </a:r>
            <a:r>
              <a:rPr lang="ru-RU" sz="3200" spc="-10" dirty="0">
                <a:solidFill>
                  <a:srgbClr val="000000"/>
                </a:solidFill>
                <a:ea typeface="Times New Roman" panose="02020603050405020304" pitchFamily="18" charset="0"/>
              </a:rPr>
              <a:t>использующая персональные компьютеры и телекоммуникационные </a:t>
            </a:r>
            <a:r>
              <a:rPr lang="ru-RU" sz="3200" spc="-70" dirty="0">
                <a:solidFill>
                  <a:srgbClr val="000000"/>
                </a:solidFill>
                <a:ea typeface="Times New Roman" panose="02020603050405020304" pitchFamily="18" charset="0"/>
              </a:rPr>
              <a:t>средства.</a:t>
            </a:r>
            <a:endParaRPr lang="ru-RU" sz="3200" dirty="0"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spc="35" dirty="0">
                <a:solidFill>
                  <a:srgbClr val="000000"/>
                </a:solidFill>
                <a:ea typeface="Times New Roman" panose="02020603050405020304" pitchFamily="18" charset="0"/>
              </a:rPr>
              <a:t>Прилагательное "компьютерная" подчеркивает, что основным </a:t>
            </a:r>
            <a:r>
              <a:rPr lang="ru-RU" sz="3200" spc="25" dirty="0">
                <a:solidFill>
                  <a:srgbClr val="000000"/>
                </a:solidFill>
                <a:ea typeface="Times New Roman" panose="02020603050405020304" pitchFamily="18" charset="0"/>
              </a:rPr>
              <a:t>техническим средством ее реализации является компьютер.</a:t>
            </a:r>
            <a:endParaRPr lang="ru-RU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8063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4098" y="1460026"/>
            <a:ext cx="1091244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spc="20" dirty="0">
                <a:solidFill>
                  <a:srgbClr val="000000"/>
                </a:solidFill>
                <a:ea typeface="Times New Roman" panose="02020603050405020304" pitchFamily="18" charset="0"/>
              </a:rPr>
              <a:t>Три основных принципа новой (компьютерной) информационной </a:t>
            </a:r>
            <a:r>
              <a:rPr lang="ru-RU" sz="3200" spc="-30" dirty="0">
                <a:solidFill>
                  <a:srgbClr val="000000"/>
                </a:solidFill>
                <a:ea typeface="Times New Roman" panose="02020603050405020304" pitchFamily="18" charset="0"/>
              </a:rPr>
              <a:t>технологии:</a:t>
            </a:r>
            <a:endParaRPr lang="ru-RU" sz="32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  <a:tab pos="433070" algn="l"/>
                <a:tab pos="685800" algn="l"/>
              </a:tabLst>
            </a:pPr>
            <a:r>
              <a:rPr lang="ru-RU" sz="3200" spc="5" dirty="0">
                <a:solidFill>
                  <a:srgbClr val="000000"/>
                </a:solidFill>
                <a:ea typeface="Times New Roman" panose="02020603050405020304" pitchFamily="18" charset="0"/>
              </a:rPr>
              <a:t>интерактивный (диалоговый) режим работы с компьютером;</a:t>
            </a:r>
            <a:endParaRPr lang="ru-RU" sz="32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  <a:tab pos="433070" algn="l"/>
                <a:tab pos="685800" algn="l"/>
              </a:tabLst>
            </a:pPr>
            <a:r>
              <a:rPr lang="ru-RU" sz="3200" spc="5" dirty="0">
                <a:solidFill>
                  <a:srgbClr val="000000"/>
                </a:solidFill>
                <a:ea typeface="Times New Roman" panose="02020603050405020304" pitchFamily="18" charset="0"/>
              </a:rPr>
              <a:t>интегрированность с другими программными продуктами;</a:t>
            </a:r>
            <a:endParaRPr lang="ru-RU" sz="32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  <a:tab pos="423545" algn="l"/>
                <a:tab pos="685800" algn="l"/>
              </a:tabLst>
            </a:pPr>
            <a:r>
              <a:rPr lang="ru-RU" sz="3200" spc="5" dirty="0">
                <a:solidFill>
                  <a:srgbClr val="000000"/>
                </a:solidFill>
                <a:ea typeface="Times New Roman" panose="02020603050405020304" pitchFamily="18" charset="0"/>
              </a:rPr>
              <a:t>гибкость</a:t>
            </a:r>
            <a:r>
              <a:rPr lang="ru-RU" sz="32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 процесса изменения как данных, так и постановок задач.</a:t>
            </a:r>
            <a:endParaRPr lang="ru-RU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762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796" y="644733"/>
            <a:ext cx="10755517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600" b="1" dirty="0" smtClean="0"/>
              <a:t>План Лекции</a:t>
            </a:r>
          </a:p>
          <a:p>
            <a:pPr>
              <a:spcBef>
                <a:spcPct val="50000"/>
              </a:spcBef>
            </a:pPr>
            <a:endParaRPr lang="ru-RU" altLang="ru-RU" sz="3600" b="1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altLang="ru-RU" sz="3600" dirty="0" smtClean="0"/>
              <a:t>Содержание информационной </a:t>
            </a:r>
            <a:r>
              <a:rPr lang="ru-RU" altLang="ru-RU" sz="3600" dirty="0"/>
              <a:t>технологии.</a:t>
            </a:r>
            <a:endParaRPr lang="ru-RU" altLang="ru-RU" sz="3600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altLang="ru-RU" sz="3600" dirty="0"/>
              <a:t>Этапы развития информационных технологий</a:t>
            </a:r>
            <a:r>
              <a:rPr lang="ru-RU" altLang="ru-RU" sz="3600" dirty="0" smtClean="0"/>
              <a:t>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altLang="ru-RU" sz="3600" dirty="0"/>
              <a:t>Особенности новых информационных </a:t>
            </a:r>
            <a:r>
              <a:rPr lang="ru-RU" altLang="ru-RU" sz="3600" dirty="0" smtClean="0"/>
              <a:t>технологий.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altLang="ru-RU" sz="3600" dirty="0"/>
              <a:t>Проблемы использования информационных </a:t>
            </a:r>
            <a:r>
              <a:rPr lang="ru-RU" altLang="ru-RU" sz="3600" dirty="0" smtClean="0"/>
              <a:t>технологий.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sz="3600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258567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066" y="0"/>
            <a:ext cx="1073137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spc="30" dirty="0">
                <a:solidFill>
                  <a:srgbClr val="000000"/>
                </a:solidFill>
                <a:ea typeface="Times New Roman" panose="02020603050405020304" pitchFamily="18" charset="0"/>
              </a:rPr>
              <a:t>Для эффективного взаимодействия конечных пользователей с</a:t>
            </a:r>
            <a:r>
              <a:rPr lang="ru-RU" sz="2800" dirty="0">
                <a:ea typeface="Times New Roman" panose="02020603050405020304" pitchFamily="18" charset="0"/>
              </a:rPr>
              <a:t> </a:t>
            </a:r>
            <a:r>
              <a:rPr lang="ru-RU" sz="2800" spc="50" dirty="0">
                <a:solidFill>
                  <a:srgbClr val="000000"/>
                </a:solidFill>
                <a:ea typeface="Times New Roman" panose="02020603050405020304" pitchFamily="18" charset="0"/>
              </a:rPr>
              <a:t>вычислительной системой новые информационные технологии </a:t>
            </a:r>
            <a:r>
              <a:rPr lang="ru-RU" sz="2800" spc="70" dirty="0">
                <a:solidFill>
                  <a:srgbClr val="000000"/>
                </a:solidFill>
                <a:ea typeface="Times New Roman" panose="02020603050405020304" pitchFamily="18" charset="0"/>
              </a:rPr>
              <a:t>опираются на принципиально иную организацию интерфейса </a:t>
            </a:r>
            <a:r>
              <a:rPr lang="ru-RU" sz="2800" spc="55" dirty="0">
                <a:solidFill>
                  <a:srgbClr val="000000"/>
                </a:solidFill>
                <a:ea typeface="Times New Roman" panose="02020603050405020304" pitchFamily="18" charset="0"/>
              </a:rPr>
              <a:t>пользователей с вычислительной системой (так называемого </a:t>
            </a:r>
            <a:r>
              <a:rPr lang="ru-RU" sz="2800" spc="5" dirty="0">
                <a:solidFill>
                  <a:srgbClr val="000000"/>
                </a:solidFill>
                <a:ea typeface="Times New Roman" panose="02020603050405020304" pitchFamily="18" charset="0"/>
              </a:rPr>
              <a:t>дружественного интерфейса), который выражается прежде всего в </a:t>
            </a:r>
            <a:r>
              <a:rPr lang="ru-RU" sz="2800" spc="-5" dirty="0">
                <a:solidFill>
                  <a:srgbClr val="000000"/>
                </a:solidFill>
                <a:ea typeface="Times New Roman" panose="02020603050405020304" pitchFamily="18" charset="0"/>
              </a:rPr>
              <a:t>следующем:</a:t>
            </a:r>
            <a:endParaRPr lang="ru-RU" sz="28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  <a:tab pos="420370" algn="l"/>
                <a:tab pos="685800" algn="l"/>
              </a:tabLst>
            </a:pPr>
            <a:r>
              <a:rPr lang="ru-RU" sz="2800" spc="5" dirty="0">
                <a:solidFill>
                  <a:srgbClr val="000000"/>
                </a:solidFill>
                <a:ea typeface="Times New Roman" panose="02020603050405020304" pitchFamily="18" charset="0"/>
              </a:rPr>
              <a:t>в </a:t>
            </a:r>
            <a:r>
              <a:rPr lang="ru-RU" sz="2800" spc="-5" dirty="0">
                <a:solidFill>
                  <a:srgbClr val="000000"/>
                </a:solidFill>
                <a:ea typeface="Times New Roman" panose="02020603050405020304" pitchFamily="18" charset="0"/>
              </a:rPr>
              <a:t>обеспечении права пользователя на ошибку благодаря защите информационно-вычислительных ресурсов системы от непрофессиональных действий на компьютере;</a:t>
            </a:r>
            <a:endParaRPr lang="ru-RU" sz="28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  <a:tab pos="420370" algn="l"/>
                <a:tab pos="685800" algn="l"/>
              </a:tabLst>
            </a:pPr>
            <a:r>
              <a:rPr lang="ru-RU" sz="2800" spc="-5" dirty="0">
                <a:solidFill>
                  <a:srgbClr val="000000"/>
                </a:solidFill>
                <a:ea typeface="Times New Roman" panose="02020603050405020304" pitchFamily="18" charset="0"/>
              </a:rPr>
              <a:t>в наличии широкого набора иерархических меню, системы подсказок и обучения и т.п., облегчающих процесс взаимодействия пользователя с ПК;</a:t>
            </a:r>
            <a:endParaRPr lang="ru-RU" sz="28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  <a:tab pos="420370" algn="l"/>
                <a:tab pos="685800" algn="l"/>
              </a:tabLst>
            </a:pPr>
            <a:r>
              <a:rPr lang="ru-RU" sz="2800" spc="-5" dirty="0">
                <a:solidFill>
                  <a:srgbClr val="000000"/>
                </a:solidFill>
                <a:ea typeface="Times New Roman" panose="02020603050405020304" pitchFamily="18" charset="0"/>
              </a:rPr>
              <a:t>в наличии системы "отката", позволяющей при выполнении регламентированного действия, последствия которого по каким-либо причинам не удовлетворили пользователя, вернуться к предыдущему состоянию системы.</a:t>
            </a:r>
            <a:endParaRPr lang="ru-RU" sz="28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297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3331" y="2029913"/>
            <a:ext cx="10755517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3600" b="1" dirty="0" smtClean="0"/>
          </a:p>
          <a:p>
            <a:pPr algn="ctr">
              <a:spcBef>
                <a:spcPct val="50000"/>
              </a:spcBef>
            </a:pPr>
            <a:r>
              <a:rPr lang="ru-RU" altLang="ru-RU" sz="3600" dirty="0" smtClean="0"/>
              <a:t>4. Проблемы </a:t>
            </a:r>
            <a:r>
              <a:rPr lang="ru-RU" altLang="ru-RU" sz="3600" dirty="0"/>
              <a:t>использования информационных </a:t>
            </a:r>
            <a:r>
              <a:rPr lang="ru-RU" altLang="ru-RU" sz="3600" dirty="0" smtClean="0"/>
              <a:t>технологий.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sz="3600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30573929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954" y="1161262"/>
            <a:ext cx="1042355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3200" spc="5" dirty="0">
                <a:solidFill>
                  <a:srgbClr val="000000"/>
                </a:solidFill>
                <a:ea typeface="Times New Roman" panose="02020603050405020304" pitchFamily="18" charset="0"/>
              </a:rPr>
              <a:t>При внедрении новой информационной технологии в организации </a:t>
            </a:r>
            <a:r>
              <a:rPr lang="ru-RU" sz="3200" spc="-30" dirty="0">
                <a:solidFill>
                  <a:srgbClr val="000000"/>
                </a:solidFill>
                <a:ea typeface="Times New Roman" panose="02020603050405020304" pitchFamily="18" charset="0"/>
              </a:rPr>
              <a:t>необходимо оценить риск отставания от конкурентов в результате ее </a:t>
            </a:r>
            <a:r>
              <a:rPr lang="ru-RU" sz="3200" spc="25" dirty="0">
                <a:solidFill>
                  <a:srgbClr val="000000"/>
                </a:solidFill>
                <a:ea typeface="Times New Roman" panose="02020603050405020304" pitchFamily="18" charset="0"/>
              </a:rPr>
              <a:t>неизбежного устаревания со временем, так как информационные </a:t>
            </a:r>
            <a:r>
              <a:rPr lang="ru-RU" sz="3200" spc="5" dirty="0">
                <a:solidFill>
                  <a:srgbClr val="000000"/>
                </a:solidFill>
                <a:ea typeface="Times New Roman" panose="02020603050405020304" pitchFamily="18" charset="0"/>
              </a:rPr>
              <a:t>продукты, как никакие другие виды материальных товаров, имеют </a:t>
            </a:r>
            <a:r>
              <a:rPr lang="ru-RU" sz="3200" spc="30" dirty="0">
                <a:solidFill>
                  <a:srgbClr val="000000"/>
                </a:solidFill>
                <a:ea typeface="Times New Roman" panose="02020603050405020304" pitchFamily="18" charset="0"/>
              </a:rPr>
              <a:t>чрезвычайно высокую скорость сменяемости новыми видами, </a:t>
            </a:r>
            <a:r>
              <a:rPr lang="ru-RU" sz="3200" spc="30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3200" spc="15" dirty="0">
                <a:solidFill>
                  <a:srgbClr val="000000"/>
                </a:solidFill>
                <a:ea typeface="Times New Roman" panose="02020603050405020304" pitchFamily="18" charset="0"/>
              </a:rPr>
              <a:t>версиями. Периоды сменяемости колеблются от нескольких месяцев</a:t>
            </a:r>
            <a:r>
              <a:rPr lang="ru-RU" sz="3200" i="1" spc="1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3200" spc="20" dirty="0">
                <a:solidFill>
                  <a:srgbClr val="000000"/>
                </a:solidFill>
                <a:ea typeface="Times New Roman" panose="02020603050405020304" pitchFamily="18" charset="0"/>
              </a:rPr>
              <a:t>до одного года.</a:t>
            </a:r>
            <a:endParaRPr lang="ru-RU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9396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2205" y="1159423"/>
            <a:ext cx="107766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3200" spc="20" dirty="0">
                <a:solidFill>
                  <a:srgbClr val="000000"/>
                </a:solidFill>
                <a:ea typeface="Times New Roman" panose="02020603050405020304" pitchFamily="18" charset="0"/>
              </a:rPr>
              <a:t>Если в процессе внедрения новой информационной технологии </a:t>
            </a:r>
            <a:r>
              <a:rPr lang="ru-RU" sz="32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этому</a:t>
            </a:r>
            <a:r>
              <a:rPr lang="ru-RU" sz="3200" i="1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ru-RU" sz="3200" spc="-15" dirty="0">
                <a:solidFill>
                  <a:srgbClr val="000000"/>
                </a:solidFill>
                <a:ea typeface="Times New Roman" panose="02020603050405020304" pitchFamily="18" charset="0"/>
              </a:rPr>
              <a:t>фактору не уделять должного внимания, возможно, что к моменту </a:t>
            </a:r>
            <a:r>
              <a:rPr lang="ru-RU" sz="3200" spc="15" dirty="0">
                <a:solidFill>
                  <a:srgbClr val="000000"/>
                </a:solidFill>
                <a:ea typeface="Times New Roman" panose="02020603050405020304" pitchFamily="18" charset="0"/>
              </a:rPr>
              <a:t>внедрения новой информационной технологию о</a:t>
            </a:r>
            <a:r>
              <a:rPr lang="ru-RU" sz="3200" spc="-20" dirty="0">
                <a:solidFill>
                  <a:srgbClr val="000000"/>
                </a:solidFill>
                <a:ea typeface="Times New Roman" panose="02020603050405020304" pitchFamily="18" charset="0"/>
              </a:rPr>
              <a:t>на уже устареет и придется принимать меры к ее модернизации. О</a:t>
            </a:r>
            <a:r>
              <a:rPr lang="ru-RU" sz="3200" spc="-10" dirty="0">
                <a:solidFill>
                  <a:srgbClr val="000000"/>
                </a:solidFill>
                <a:ea typeface="Times New Roman" panose="02020603050405020304" pitchFamily="18" charset="0"/>
              </a:rPr>
              <a:t>сновной причиной </a:t>
            </a:r>
            <a:r>
              <a:rPr lang="ru-RU" sz="3200" spc="-30" dirty="0">
                <a:solidFill>
                  <a:srgbClr val="000000"/>
                </a:solidFill>
                <a:ea typeface="Times New Roman" panose="02020603050405020304" pitchFamily="18" charset="0"/>
              </a:rPr>
              <a:t>неудач является отсутствие или слабая проработанность методологии </a:t>
            </a:r>
            <a:r>
              <a:rPr lang="ru-RU" sz="3200" spc="25" dirty="0">
                <a:solidFill>
                  <a:srgbClr val="000000"/>
                </a:solidFill>
                <a:ea typeface="Times New Roman" panose="02020603050405020304" pitchFamily="18" charset="0"/>
              </a:rPr>
              <a:t>использования информационной технологии.</a:t>
            </a:r>
            <a:endParaRPr lang="ru-RU" sz="3200" dirty="0">
              <a:ea typeface="Times New Roman" panose="02020603050405020304" pitchFamily="18" charset="0"/>
            </a:endParaRPr>
          </a:p>
          <a:p>
            <a:r>
              <a:rPr lang="ru-RU" sz="3200" spc="25" dirty="0">
                <a:solidFill>
                  <a:srgbClr val="000000"/>
                </a:solidFill>
                <a:ea typeface="Times New Roman" panose="02020603050405020304" pitchFamily="18" charset="0"/>
              </a:rPr>
              <a:t/>
            </a:r>
            <a:br>
              <a:rPr lang="ru-RU" sz="3200" spc="25" dirty="0">
                <a:solidFill>
                  <a:srgbClr val="000000"/>
                </a:solidFill>
                <a:ea typeface="Times New Roman" panose="02020603050405020304" pitchFamily="18" charset="0"/>
              </a:rPr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44731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36483" y="2156661"/>
            <a:ext cx="10755517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3600" b="1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altLang="ru-RU" sz="3600" dirty="0" smtClean="0"/>
              <a:t>Содержание информационной </a:t>
            </a:r>
            <a:r>
              <a:rPr lang="ru-RU" altLang="ru-RU" sz="3600" dirty="0"/>
              <a:t>технологии.</a:t>
            </a:r>
            <a:endParaRPr lang="ru-RU" altLang="ru-RU" sz="3600" dirty="0" smtClean="0"/>
          </a:p>
          <a:p>
            <a:pPr>
              <a:spcBef>
                <a:spcPct val="50000"/>
              </a:spcBef>
            </a:pPr>
            <a:endParaRPr lang="ru-RU" altLang="ru-RU" sz="3600" dirty="0" smtClean="0"/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ru-RU" alt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374980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2082" y="1179370"/>
            <a:ext cx="1109351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6450" algn="just"/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Технология</a:t>
            </a:r>
            <a:r>
              <a:rPr lang="ru-RU" sz="3200" dirty="0"/>
              <a:t> при переводе с греческого (</a:t>
            </a:r>
            <a:r>
              <a:rPr lang="ru-RU" sz="3200" dirty="0" err="1"/>
              <a:t>techne</a:t>
            </a:r>
            <a:r>
              <a:rPr lang="ru-RU" sz="3200" dirty="0"/>
              <a:t>) означает искусство, мастерство, умение, а это не что иное, как процессы. </a:t>
            </a:r>
          </a:p>
          <a:p>
            <a:pPr indent="806450" algn="just"/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Под процессом </a:t>
            </a:r>
            <a:r>
              <a:rPr lang="ru-RU" sz="3200" dirty="0"/>
              <a:t>следует понимать определенную совокупность действий, направленных </a:t>
            </a:r>
            <a:r>
              <a:rPr lang="ru-RU" sz="3200" dirty="0" err="1"/>
              <a:t>нa</a:t>
            </a:r>
            <a:r>
              <a:rPr lang="ru-RU" sz="3200" dirty="0"/>
              <a:t> достижение поставленной цели. </a:t>
            </a:r>
            <a:endParaRPr lang="ru-RU" sz="3200" dirty="0" smtClean="0"/>
          </a:p>
          <a:p>
            <a:pPr indent="806450" algn="just"/>
            <a:r>
              <a:rPr lang="ru-RU" sz="3200" dirty="0" smtClean="0"/>
              <a:t>Процесс </a:t>
            </a:r>
            <a:r>
              <a:rPr lang="ru-RU" sz="3200" dirty="0"/>
              <a:t>должен определяться выбранной человеком стратегией и реализоваться с помощью совокупности различных средств и методов.</a:t>
            </a:r>
          </a:p>
        </p:txBody>
      </p:sp>
    </p:spTree>
    <p:extLst>
      <p:ext uri="{BB962C8B-B14F-4D97-AF65-F5344CB8AC3E}">
        <p14:creationId xmlns:p14="http://schemas.microsoft.com/office/powerpoint/2010/main" val="2986491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1670" y="1338672"/>
            <a:ext cx="1115688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96938" algn="just"/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Под технологией материального производства </a:t>
            </a:r>
            <a:r>
              <a:rPr lang="ru-RU" sz="3200" dirty="0"/>
              <a:t>понимают совокупность средств и методов обработки, </a:t>
            </a:r>
            <a:endParaRPr lang="ru-RU" sz="3200" dirty="0" smtClean="0"/>
          </a:p>
          <a:p>
            <a:pPr indent="896938" algn="just"/>
            <a:r>
              <a:rPr lang="ru-RU" sz="3200" dirty="0" smtClean="0"/>
              <a:t>изготовления</a:t>
            </a:r>
            <a:r>
              <a:rPr lang="ru-RU" sz="3200" dirty="0"/>
              <a:t>, </a:t>
            </a:r>
            <a:endParaRPr lang="ru-RU" sz="3200" dirty="0" smtClean="0"/>
          </a:p>
          <a:p>
            <a:pPr indent="896938" algn="just"/>
            <a:r>
              <a:rPr lang="ru-RU" sz="3200" dirty="0" smtClean="0"/>
              <a:t>изменения </a:t>
            </a:r>
            <a:r>
              <a:rPr lang="ru-RU" sz="3200" dirty="0"/>
              <a:t>состояния, </a:t>
            </a:r>
            <a:endParaRPr lang="ru-RU" sz="3200" dirty="0" smtClean="0"/>
          </a:p>
          <a:p>
            <a:pPr indent="896938" algn="just"/>
            <a:r>
              <a:rPr lang="ru-RU" sz="3200" dirty="0" smtClean="0"/>
              <a:t>свойств</a:t>
            </a:r>
            <a:r>
              <a:rPr lang="ru-RU" sz="3200" dirty="0"/>
              <a:t>, </a:t>
            </a:r>
            <a:endParaRPr lang="ru-RU" sz="3200" dirty="0" smtClean="0"/>
          </a:p>
          <a:p>
            <a:pPr indent="896938" algn="just"/>
            <a:r>
              <a:rPr lang="ru-RU" sz="3200" dirty="0" smtClean="0"/>
              <a:t>формы </a:t>
            </a:r>
            <a:r>
              <a:rPr lang="ru-RU" sz="3200" dirty="0"/>
              <a:t>сырья или материала. </a:t>
            </a:r>
            <a:endParaRPr lang="ru-RU" sz="3200" dirty="0" smtClean="0"/>
          </a:p>
          <a:p>
            <a:pPr indent="896938" algn="just"/>
            <a:r>
              <a:rPr lang="ru-RU" sz="3200" dirty="0" smtClean="0"/>
              <a:t>Технология </a:t>
            </a:r>
            <a:r>
              <a:rPr lang="ru-RU" sz="3200" dirty="0"/>
              <a:t>изменяет качество или первоначальное состояние материи в целях получения продукта.</a:t>
            </a:r>
          </a:p>
        </p:txBody>
      </p:sp>
    </p:spTree>
    <p:extLst>
      <p:ext uri="{BB962C8B-B14F-4D97-AF65-F5344CB8AC3E}">
        <p14:creationId xmlns:p14="http://schemas.microsoft.com/office/powerpoint/2010/main" val="829586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7182" y="862498"/>
            <a:ext cx="103873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6450"/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Информационная технология (ИТ) </a:t>
            </a:r>
            <a:r>
              <a:rPr lang="ru-RU" sz="3200" dirty="0"/>
              <a:t>- совокупность средств и методов сбора, обработки и передачи данных (первичной информации) для получения информации нового качества о состоянии объекта, процесса или явления (информационного продукта</a:t>
            </a:r>
            <a:r>
              <a:rPr lang="ru-RU" sz="3200" dirty="0" smtClean="0"/>
              <a:t>).</a:t>
            </a:r>
          </a:p>
          <a:p>
            <a:pPr indent="806450"/>
            <a:endParaRPr lang="ru-RU" sz="3200" dirty="0"/>
          </a:p>
          <a:p>
            <a:pPr indent="806450"/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Цель информационной технологии </a:t>
            </a:r>
            <a:r>
              <a:rPr lang="ru-RU" sz="3200" dirty="0"/>
              <a:t>- производство информации для ее анализа человеком и принятия на его основе решения по выполнению какого-либо 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3860258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3152" y="678618"/>
            <a:ext cx="10948658" cy="5042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" indent="450215" algn="just">
              <a:spcBef>
                <a:spcPts val="70"/>
              </a:spcBef>
              <a:spcAft>
                <a:spcPts val="0"/>
              </a:spcAft>
            </a:pPr>
            <a:r>
              <a:rPr lang="ru-RU" sz="3200" b="1" i="1" spc="3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Глобальная информационная технология </a:t>
            </a:r>
            <a:r>
              <a:rPr lang="ru-RU" sz="3200" spc="3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включает модели </a:t>
            </a:r>
            <a:r>
              <a:rPr lang="ru-RU" sz="3200" spc="1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методы и средства, формализующие и позволяющие использовать </a:t>
            </a:r>
            <a:r>
              <a:rPr lang="ru-RU" sz="3200" spc="4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информационные ресурсы общества.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7305" indent="450215" algn="just">
              <a:spcBef>
                <a:spcPts val="70"/>
              </a:spcBef>
              <a:spcAft>
                <a:spcPts val="0"/>
              </a:spcAft>
            </a:pPr>
            <a:r>
              <a:rPr lang="ru-RU" sz="3200" b="1" i="1" spc="45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Базовая информационная </a:t>
            </a:r>
            <a:r>
              <a:rPr lang="ru-RU" sz="3200" b="1" i="1" spc="25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технология </a:t>
            </a:r>
            <a:r>
              <a:rPr lang="ru-RU" sz="3200" spc="2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предназначена для определенной области применения </a:t>
            </a:r>
            <a:r>
              <a:rPr lang="ru-RU" sz="3200" spc="1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(производство, научные исследования, обучение и т.д.).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7305" indent="450215" algn="just">
              <a:spcBef>
                <a:spcPts val="70"/>
              </a:spcBef>
              <a:spcAft>
                <a:spcPts val="0"/>
              </a:spcAft>
            </a:pPr>
            <a:r>
              <a:rPr lang="ru-RU" sz="3200" b="1" i="1" spc="1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Конкретные </a:t>
            </a:r>
            <a:r>
              <a:rPr lang="ru-RU" sz="3200" b="1" i="1" spc="35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информационные технологии</a:t>
            </a:r>
            <a:r>
              <a:rPr lang="ru-RU" sz="3200" b="1" i="1" spc="3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3200" spc="3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реализуют обработку данных при </a:t>
            </a:r>
            <a:r>
              <a:rPr lang="ru-RU" sz="3200" spc="3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решении функциональных задач пользователей (например, задачи </a:t>
            </a:r>
            <a:r>
              <a:rPr lang="ru-RU" sz="3200" spc="1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учета, планирования, анализа).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424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7351" y="302359"/>
            <a:ext cx="1111162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marR="21590" indent="450215" algn="just">
              <a:spcAft>
                <a:spcPts val="0"/>
              </a:spcAft>
            </a:pPr>
            <a:r>
              <a:rPr lang="ru-RU" sz="2800" spc="7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Информационные технологии в сфере организационно - </a:t>
            </a:r>
            <a:r>
              <a:rPr lang="ru-RU" sz="2800" spc="35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экономического управления </a:t>
            </a:r>
            <a:r>
              <a:rPr lang="ru-RU" sz="2800" spc="3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 настоящее время развиваются по</a:t>
            </a:r>
            <a:r>
              <a:rPr lang="ru-RU" sz="2800" spc="35" baseline="-25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2800" spc="2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следующим основным направлениям: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</a:tabLst>
            </a:pPr>
            <a:r>
              <a:rPr lang="ru-RU" sz="2800" spc="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активизация роли специалистов управления (непрофессионалов </a:t>
            </a:r>
            <a:r>
              <a:rPr lang="ru-RU" sz="2800" spc="2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 области вычислительной техники) в подготовке и решении задач </a:t>
            </a:r>
            <a:r>
              <a:rPr lang="ru-RU" sz="2800" spc="3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экономического управления;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</a:tabLst>
            </a:pPr>
            <a:r>
              <a:rPr lang="ru-RU" sz="2800" spc="2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совершенствование систем интеллектуального интерфейса конечных пользователей различных уровней;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</a:tabLst>
            </a:pPr>
            <a:r>
              <a:rPr lang="ru-RU" sz="2800" spc="6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объединение информационно-вычислительных ресурсов с </a:t>
            </a:r>
            <a:r>
              <a:rPr lang="ru-RU" sz="2800" spc="2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помощью вычислительных сетей различных уровней (от ЛВС, </a:t>
            </a:r>
            <a:r>
              <a:rPr lang="ru-RU" sz="2800" spc="8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объединяющих пользователей в рамках одного подразделения </a:t>
            </a:r>
            <a:r>
              <a:rPr lang="ru-RU" sz="2800" spc="6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организации до глобальных</a:t>
            </a:r>
            <a:r>
              <a:rPr lang="ru-RU" sz="2800" spc="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);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14300" algn="l"/>
              </a:tabLst>
            </a:pPr>
            <a:r>
              <a:rPr lang="ru-RU" sz="2800" spc="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разработка комплексных мер обеспечения защиты информации </a:t>
            </a:r>
            <a:r>
              <a:rPr lang="ru-RU" sz="2800" spc="35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(технических, организационных, программных, правовых и т.п.) от </a:t>
            </a:r>
            <a:r>
              <a:rPr lang="ru-RU" sz="2800" spc="1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несанкционированного доступа.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633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5993" y="1938898"/>
            <a:ext cx="111931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marR="21590" indent="450215" algn="just">
              <a:spcAft>
                <a:spcPts val="0"/>
              </a:spcAft>
            </a:pPr>
            <a:r>
              <a:rPr lang="ru-RU" sz="3200" b="1" i="1" spc="-5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Инструментарий информационной технологии</a:t>
            </a:r>
            <a:r>
              <a:rPr lang="ru-RU" sz="3200" spc="-5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ru-RU" sz="3200" spc="-5" dirty="0">
                <a:solidFill>
                  <a:srgbClr val="000000"/>
                </a:solidFill>
                <a:ea typeface="Times New Roman" panose="02020603050405020304" pitchFamily="18" charset="0"/>
              </a:rPr>
              <a:t>- один или несколько взаимосвязанных программных продуктов для определенного типа компьютера, технология работы в котором позволяет достичь поставленную пользователем цель.</a:t>
            </a:r>
            <a:endParaRPr lang="ru-RU" sz="3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1010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1054</Words>
  <Application>Microsoft Office PowerPoint</Application>
  <PresentationFormat>Широкоэкранный</PresentationFormat>
  <Paragraphs>71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Тема Office</vt:lpstr>
      <vt:lpstr>ПОНЯТИЕ ИНФОРМАЦИОННОЙ ТЕХНОЛОГИИ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Шлаев Дмитрий</dc:creator>
  <cp:lastModifiedBy>187</cp:lastModifiedBy>
  <cp:revision>18</cp:revision>
  <dcterms:created xsi:type="dcterms:W3CDTF">2018-09-12T05:54:35Z</dcterms:created>
  <dcterms:modified xsi:type="dcterms:W3CDTF">2019-10-21T11:58:49Z</dcterms:modified>
</cp:coreProperties>
</file>